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2.xml"/><Relationship Id="rId24" Type="http://schemas.openxmlformats.org/officeDocument/2006/relationships/presProps" Target="presProp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printerSettings" Target="printerSettings/printerSettings1.bin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9559B-C72C-6746-B6CE-95B56A3B42E8}" type="datetimeFigureOut">
              <a:rPr lang="nl-NL" smtClean="0"/>
              <a:t>24-03-14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41091-4B3E-C34F-85E8-EBAE730AE8F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544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F1E39-260C-324D-987F-36D4F881F5A4}" type="datetimeFigureOut">
              <a:rPr lang="nl-NL" smtClean="0"/>
              <a:t>24-03-14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2D8B7-6D98-F44B-A320-176180A8FB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7148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0CB8-F8B5-8C47-9CFE-09DBA013F23B}" type="datetime1">
              <a:rPr lang="nl-NL" smtClean="0"/>
              <a:t>24-03-14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91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62E8-7C3E-1F4B-B1D9-B1780371BBD5}" type="datetime1">
              <a:rPr lang="nl-NL" smtClean="0"/>
              <a:t>24-03-14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458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18BC-99CB-EC41-923A-9161C61CA4BC}" type="datetime1">
              <a:rPr lang="nl-NL" smtClean="0"/>
              <a:t>24-03-14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070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88B7-6A92-7D49-B9B0-1A43433B2A9F}" type="datetime1">
              <a:rPr lang="nl-NL" smtClean="0"/>
              <a:t>24-03-14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085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B995-2232-6B4E-832D-F13487B57722}" type="datetime1">
              <a:rPr lang="nl-NL" smtClean="0"/>
              <a:t>24-03-14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44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2CCD-D156-8145-83EB-0EE1A38817A3}" type="datetime1">
              <a:rPr lang="nl-NL" smtClean="0"/>
              <a:t>24-03-14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13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6942-AED5-234F-832D-79D77FBB717E}" type="datetime1">
              <a:rPr lang="nl-NL" smtClean="0"/>
              <a:t>24-03-14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112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4CC4-7ADA-F84F-ACD7-BDDFD6A5BFDC}" type="datetime1">
              <a:rPr lang="nl-NL" smtClean="0"/>
              <a:t>24-03-14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35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F94B-DBA8-E040-9F53-9FD61B96B766}" type="datetime1">
              <a:rPr lang="nl-NL" smtClean="0"/>
              <a:t>24-03-14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99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DE62-AE99-234F-BF7C-BF147E4679A5}" type="datetime1">
              <a:rPr lang="nl-NL" smtClean="0"/>
              <a:t>24-03-14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36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AF3F-0002-5A48-9D24-DB8185FEDA95}" type="datetime1">
              <a:rPr lang="nl-NL" smtClean="0"/>
              <a:t>24-03-14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01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7D4ED-DDFA-5B4C-800F-5368D6D86312}" type="datetime1">
              <a:rPr lang="nl-NL" smtClean="0"/>
              <a:t>24-03-14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55833-6319-CB4A-8608-BC5FD4A91E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41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Anesthesie bij het oudere dier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Dr. Jo </a:t>
            </a:r>
            <a:r>
              <a:rPr lang="nl-NL" dirty="0" err="1" smtClean="0"/>
              <a:t>Murrell</a:t>
            </a:r>
            <a:r>
              <a:rPr lang="nl-NL" dirty="0" smtClean="0"/>
              <a:t> University of Bristol UK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108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op de nierfunctie: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katten vaker chronische nierinsufficiëntie ook zonder narcose</a:t>
            </a:r>
          </a:p>
          <a:p>
            <a:endParaRPr lang="nl-NL" dirty="0"/>
          </a:p>
          <a:p>
            <a:r>
              <a:rPr lang="nl-NL" dirty="0" smtClean="0"/>
              <a:t>Alle oudere dieren meer moeite met handhaven vochtbalans</a:t>
            </a:r>
          </a:p>
          <a:p>
            <a:r>
              <a:rPr lang="nl-NL" dirty="0" smtClean="0"/>
              <a:t>Verminderde uitscheiding van medicijnen</a:t>
            </a:r>
          </a:p>
          <a:p>
            <a:r>
              <a:rPr lang="nl-NL" dirty="0" smtClean="0"/>
              <a:t>Te weinig vloeistof toediening kan sneller leiden tot acuut nierfalen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20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Leverfunctie en oudere dieren: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Levermassa neemt af; dus ook </a:t>
            </a:r>
            <a:r>
              <a:rPr lang="nl-NL" dirty="0" err="1" smtClean="0"/>
              <a:t>metabolisering</a:t>
            </a:r>
            <a:r>
              <a:rPr lang="nl-NL" dirty="0" smtClean="0"/>
              <a:t> van geneesmiddelen</a:t>
            </a:r>
          </a:p>
          <a:p>
            <a:r>
              <a:rPr lang="nl-NL" dirty="0" smtClean="0"/>
              <a:t>Verminderde leverfunctie kan leiden tot:</a:t>
            </a:r>
          </a:p>
          <a:p>
            <a:pPr lvl="1" fontAlgn="base"/>
            <a:r>
              <a:rPr lang="nl-NL" dirty="0" err="1" smtClean="0"/>
              <a:t>Hypoproteïnemie</a:t>
            </a:r>
            <a:r>
              <a:rPr lang="nl-NL" dirty="0" smtClean="0"/>
              <a:t>			bloedeiwit </a:t>
            </a:r>
            <a:r>
              <a:rPr lang="nl-NL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nl-NL" sz="3600" dirty="0"/>
          </a:p>
          <a:p>
            <a:pPr lvl="1" fontAlgn="base"/>
            <a:r>
              <a:rPr lang="nl-NL" dirty="0"/>
              <a:t>verstoorde </a:t>
            </a:r>
            <a:r>
              <a:rPr lang="nl-NL" dirty="0" smtClean="0"/>
              <a:t>hemostase		stolling </a:t>
            </a:r>
            <a:r>
              <a:rPr lang="nl-NL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nl-NL" sz="3600" dirty="0"/>
          </a:p>
          <a:p>
            <a:pPr lvl="1" fontAlgn="base"/>
            <a:r>
              <a:rPr lang="nl-NL" dirty="0" err="1" smtClean="0"/>
              <a:t>Hypoglycemie</a:t>
            </a:r>
            <a:r>
              <a:rPr lang="nl-NL" dirty="0" smtClean="0"/>
              <a:t>				energie </a:t>
            </a:r>
            <a:r>
              <a:rPr lang="nl-NL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nl-NL" sz="3600" dirty="0"/>
          </a:p>
          <a:p>
            <a:pPr lvl="1"/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75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Preanesthetisch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Bloedonderzoek: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fontAlgn="base"/>
            <a:r>
              <a:rPr lang="nl-NL" u="sng" dirty="0" smtClean="0"/>
              <a:t>Hematocriet (PCV)</a:t>
            </a:r>
          </a:p>
          <a:p>
            <a:pPr lvl="0" fontAlgn="base"/>
            <a:r>
              <a:rPr lang="nl-NL" dirty="0" smtClean="0"/>
              <a:t>Totaal eiwit en albumine</a:t>
            </a:r>
          </a:p>
          <a:p>
            <a:pPr lvl="0" fontAlgn="base"/>
            <a:r>
              <a:rPr lang="nl-NL" u="sng" dirty="0" smtClean="0"/>
              <a:t>Glucose</a:t>
            </a:r>
          </a:p>
          <a:p>
            <a:pPr lvl="0" fontAlgn="base"/>
            <a:r>
              <a:rPr lang="nl-NL" dirty="0" smtClean="0"/>
              <a:t>Ureum / creatinine</a:t>
            </a:r>
          </a:p>
          <a:p>
            <a:pPr lvl="0" fontAlgn="base"/>
            <a:r>
              <a:rPr lang="nl-NL" dirty="0" smtClean="0"/>
              <a:t>ALT/ALKP</a:t>
            </a:r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Urineonderzoek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u="sng" dirty="0" smtClean="0"/>
              <a:t>Soortelijk gewicht</a:t>
            </a:r>
          </a:p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3595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NSAID’s</a:t>
            </a:r>
            <a:r>
              <a:rPr lang="nl-NL" dirty="0" smtClean="0"/>
              <a:t> en anesthesie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2994"/>
          </a:xfrm>
        </p:spPr>
        <p:txBody>
          <a:bodyPr>
            <a:normAutofit fontScale="85000" lnSpcReduction="20000"/>
          </a:bodyPr>
          <a:lstStyle/>
          <a:p>
            <a:r>
              <a:rPr lang="nl-NL" dirty="0" err="1" smtClean="0"/>
              <a:t>NSAID’s</a:t>
            </a:r>
            <a:r>
              <a:rPr lang="nl-NL" dirty="0" smtClean="0"/>
              <a:t> remmen aanmaak prostaglandines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Prostaglandines vormen een beschermingsmechanisme om </a:t>
            </a:r>
            <a:r>
              <a:rPr lang="nl-NL" dirty="0" err="1" smtClean="0"/>
              <a:t>nierdoorbloeding</a:t>
            </a:r>
            <a:r>
              <a:rPr lang="nl-NL" dirty="0" smtClean="0"/>
              <a:t> op peil te houden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Dus wanneer lage bloeddruk (</a:t>
            </a:r>
            <a:r>
              <a:rPr lang="nl-NL" dirty="0" smtClean="0"/>
              <a:t>bijvoorbeeld </a:t>
            </a:r>
            <a:r>
              <a:rPr lang="nl-NL" dirty="0" smtClean="0"/>
              <a:t>bij bloedverlies) optreedt bij dieren die </a:t>
            </a:r>
            <a:r>
              <a:rPr lang="nl-NL" dirty="0" err="1" smtClean="0"/>
              <a:t>NSAID’s</a:t>
            </a:r>
            <a:r>
              <a:rPr lang="nl-NL" dirty="0" smtClean="0"/>
              <a:t> krijgen, kan nierschade ontstaan door een te geringe doorbloeding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Alternatief is pijnstilling met opiaten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21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 een succesvolle anesthesie bij oudere dieren: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nl-NL" dirty="0"/>
              <a:t>Gebruik kortwerkende middelen</a:t>
            </a:r>
          </a:p>
          <a:p>
            <a:pPr lvl="0" fontAlgn="base"/>
            <a:r>
              <a:rPr lang="nl-NL" dirty="0"/>
              <a:t>Doseer middelen op effect om overdosering te voorkomen</a:t>
            </a:r>
          </a:p>
          <a:p>
            <a:pPr lvl="0" fontAlgn="base"/>
            <a:r>
              <a:rPr lang="nl-NL" dirty="0"/>
              <a:t>Zorg voor IV-vochttoediening tijdens de anesthesie en postoperatieve periode</a:t>
            </a:r>
          </a:p>
          <a:p>
            <a:pPr lvl="0" fontAlgn="base"/>
            <a:r>
              <a:rPr lang="nl-NL" dirty="0"/>
              <a:t>Ondersteun de lichaamstemperatuur</a:t>
            </a:r>
          </a:p>
          <a:p>
            <a:pPr lvl="0" fontAlgn="base"/>
            <a:r>
              <a:rPr lang="nl-NL" dirty="0"/>
              <a:t>Wees verdacht op Postoperatieve Cognitieve Dysfunctie (PCD) en voorzie in een ondersteunende recovery omgeving en TLC</a:t>
            </a:r>
            <a:r>
              <a:rPr lang="nl-NL" dirty="0" smtClean="0"/>
              <a:t>!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945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Bouw anesthesie strategisch op: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nl-NL" dirty="0"/>
              <a:t>Premedicatie: sedativum + analgeticum</a:t>
            </a:r>
          </a:p>
          <a:p>
            <a:pPr lvl="0" fontAlgn="base"/>
            <a:r>
              <a:rPr lang="nl-NL" dirty="0"/>
              <a:t>Inductie: IV inductiemiddel (bv </a:t>
            </a:r>
            <a:r>
              <a:rPr lang="nl-NL" dirty="0" err="1" smtClean="0"/>
              <a:t>propofol</a:t>
            </a:r>
            <a:r>
              <a:rPr lang="nl-NL" dirty="0" smtClean="0"/>
              <a:t> of </a:t>
            </a:r>
            <a:r>
              <a:rPr lang="nl-NL" dirty="0" err="1" smtClean="0"/>
              <a:t>alfaxalone</a:t>
            </a:r>
            <a:r>
              <a:rPr lang="nl-NL" dirty="0" smtClean="0"/>
              <a:t>)</a:t>
            </a:r>
            <a:endParaRPr lang="nl-NL" dirty="0"/>
          </a:p>
          <a:p>
            <a:pPr lvl="0" fontAlgn="base"/>
            <a:r>
              <a:rPr lang="nl-NL" dirty="0"/>
              <a:t>Onderhoud: bv </a:t>
            </a:r>
            <a:r>
              <a:rPr lang="nl-NL" dirty="0" err="1"/>
              <a:t>isofluraan</a:t>
            </a:r>
            <a:r>
              <a:rPr lang="nl-NL" dirty="0"/>
              <a:t> (gasanesthesie &gt;&gt; recovery gaat sneller )</a:t>
            </a:r>
          </a:p>
          <a:p>
            <a:pPr lvl="0" fontAlgn="base"/>
            <a:r>
              <a:rPr lang="nl-NL" dirty="0"/>
              <a:t>Recovery en perioperatieve analgesie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55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Tijdens en na operatie belangrijk om hypothermie te voorkomen: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nl-NL" dirty="0"/>
              <a:t>het </a:t>
            </a:r>
            <a:r>
              <a:rPr lang="nl-NL" dirty="0" smtClean="0"/>
              <a:t>verhoogt het </a:t>
            </a:r>
            <a:r>
              <a:rPr lang="nl-NL" dirty="0" smtClean="0"/>
              <a:t>risico </a:t>
            </a:r>
            <a:r>
              <a:rPr lang="nl-NL" dirty="0"/>
              <a:t>op </a:t>
            </a:r>
            <a:r>
              <a:rPr lang="nl-NL" dirty="0" smtClean="0"/>
              <a:t>overdosering</a:t>
            </a:r>
            <a:endParaRPr lang="nl-NL" dirty="0"/>
          </a:p>
          <a:p>
            <a:pPr lvl="0" fontAlgn="base"/>
            <a:r>
              <a:rPr lang="nl-NL" dirty="0"/>
              <a:t>de hartfrequentie verlaagt evenals de </a:t>
            </a:r>
            <a:r>
              <a:rPr lang="nl-NL" dirty="0" err="1"/>
              <a:t>cardiac</a:t>
            </a:r>
            <a:r>
              <a:rPr lang="nl-NL" dirty="0"/>
              <a:t> output</a:t>
            </a:r>
          </a:p>
          <a:p>
            <a:pPr lvl="0" fontAlgn="base"/>
            <a:r>
              <a:rPr lang="nl-NL" dirty="0"/>
              <a:t>een verhoogde kans geeft op aritmie</a:t>
            </a:r>
          </a:p>
          <a:p>
            <a:pPr lvl="0" fontAlgn="base"/>
            <a:r>
              <a:rPr lang="nl-NL" dirty="0"/>
              <a:t>een verhoogde kans geeft op bloedverlies </a:t>
            </a:r>
            <a:r>
              <a:rPr lang="nl-NL" dirty="0" err="1"/>
              <a:t>a.g.v.</a:t>
            </a:r>
            <a:r>
              <a:rPr lang="nl-NL" dirty="0"/>
              <a:t> een verminderde stolling</a:t>
            </a:r>
          </a:p>
          <a:p>
            <a:pPr lvl="0" fontAlgn="base"/>
            <a:r>
              <a:rPr lang="nl-NL" dirty="0"/>
              <a:t>leidt tot een verlengde recovery tijd</a:t>
            </a:r>
          </a:p>
          <a:p>
            <a:pPr lvl="0" fontAlgn="base"/>
            <a:r>
              <a:rPr lang="nl-NL" dirty="0"/>
              <a:t>leidt tot een toename van rillen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69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Recovery aanraders: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( NB  2</a:t>
            </a:r>
            <a:r>
              <a:rPr lang="nl-NL" dirty="0"/>
              <a:t>/3 van alle anesthesiedoden treedt op binnen de eerste 3 uur na </a:t>
            </a:r>
            <a:r>
              <a:rPr lang="nl-NL" dirty="0" smtClean="0"/>
              <a:t>anesthesie) </a:t>
            </a:r>
          </a:p>
          <a:p>
            <a:r>
              <a:rPr lang="nl-NL" dirty="0" smtClean="0"/>
              <a:t>Monitor </a:t>
            </a:r>
            <a:r>
              <a:rPr lang="nl-NL" dirty="0"/>
              <a:t>het dier tijdens de recovery tot het volledig wakker is en in borstligging kan blijven </a:t>
            </a:r>
            <a:r>
              <a:rPr lang="nl-NL" dirty="0" smtClean="0"/>
              <a:t>liggen </a:t>
            </a:r>
          </a:p>
          <a:p>
            <a:r>
              <a:rPr lang="nl-NL" dirty="0" smtClean="0"/>
              <a:t>Zorg </a:t>
            </a:r>
            <a:r>
              <a:rPr lang="nl-NL" dirty="0"/>
              <a:t>voor een lichaamstemperatuur van minstens 37°</a:t>
            </a:r>
            <a:r>
              <a:rPr lang="nl-NL" dirty="0" smtClean="0"/>
              <a:t>C</a:t>
            </a:r>
            <a:endParaRPr lang="nl-NL" dirty="0"/>
          </a:p>
          <a:p>
            <a:r>
              <a:rPr lang="nl-NL" dirty="0" smtClean="0"/>
              <a:t>Zorg </a:t>
            </a:r>
            <a:r>
              <a:rPr lang="nl-NL" dirty="0"/>
              <a:t>voor een warme en comfortabele omgeving en controleer de patiënt op pijnsignalen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989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 de operatie: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Houdt rekening met postoperatieve cognitieve dysfunctie: </a:t>
            </a:r>
          </a:p>
          <a:p>
            <a:pPr lvl="1"/>
            <a:r>
              <a:rPr lang="nl-NL" dirty="0" smtClean="0"/>
              <a:t>desoriëntatie, vocalisatie en spierzwakte rusteloosheid</a:t>
            </a:r>
          </a:p>
          <a:p>
            <a:r>
              <a:rPr lang="nl-NL" dirty="0" smtClean="0"/>
              <a:t>Omdat onderscheid moeilijk is: eerst analgesie</a:t>
            </a:r>
          </a:p>
          <a:p>
            <a:r>
              <a:rPr lang="nl-NL" dirty="0" smtClean="0"/>
              <a:t>Indien nog steeds onrustig geef dan sedativum: 		</a:t>
            </a:r>
            <a:r>
              <a:rPr lang="nl-NL" dirty="0" err="1" smtClean="0"/>
              <a:t>acepromazine</a:t>
            </a:r>
            <a:r>
              <a:rPr lang="nl-NL" dirty="0" smtClean="0"/>
              <a:t> bijvoorbeeld 												</a:t>
            </a:r>
            <a:r>
              <a:rPr lang="nl-NL" dirty="0" err="1" smtClean="0"/>
              <a:t>Vetranquil</a:t>
            </a:r>
            <a:r>
              <a:rPr lang="nl-NL" dirty="0" smtClean="0"/>
              <a:t>®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90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ja/nee vragen voor </a:t>
            </a:r>
            <a:r>
              <a:rPr lang="nl-NL" dirty="0" err="1" smtClean="0"/>
              <a:t>Socrative</a:t>
            </a:r>
            <a:endParaRPr lang="nl-NL" dirty="0" smtClean="0"/>
          </a:p>
          <a:p>
            <a:r>
              <a:rPr lang="nl-NL" dirty="0" smtClean="0"/>
              <a:t>Maak er in duo’s minimaal 10</a:t>
            </a:r>
          </a:p>
          <a:p>
            <a:r>
              <a:rPr lang="nl-NL" dirty="0" smtClean="0"/>
              <a:t>Meer mag ook</a:t>
            </a:r>
          </a:p>
          <a:p>
            <a:r>
              <a:rPr lang="nl-NL" dirty="0" smtClean="0"/>
              <a:t>Zie het artikel “anesthesie bij oudere dieren” op Intranet</a:t>
            </a:r>
          </a:p>
          <a:p>
            <a:r>
              <a:rPr lang="nl-NL" dirty="0" smtClean="0"/>
              <a:t>Kunnen we ze nu inzetten? Of wordt dat een volgende keer?</a:t>
            </a:r>
          </a:p>
          <a:p>
            <a:r>
              <a:rPr lang="nl-NL" dirty="0" smtClean="0"/>
              <a:t>succes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16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introductie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Toename aanbod oudere dieren in de </a:t>
            </a:r>
            <a:r>
              <a:rPr lang="nl-NL" dirty="0" err="1"/>
              <a:t>dap</a:t>
            </a:r>
            <a:endParaRPr lang="nl-NL" dirty="0"/>
          </a:p>
          <a:p>
            <a:r>
              <a:rPr lang="nl-NL" dirty="0"/>
              <a:t>Dieren leven langer en klanten zijn bereid meer te betalen</a:t>
            </a:r>
          </a:p>
          <a:p>
            <a:r>
              <a:rPr lang="nl-NL" dirty="0"/>
              <a:t>Wat is oud?</a:t>
            </a:r>
          </a:p>
          <a:p>
            <a:r>
              <a:rPr lang="nl-NL" dirty="0"/>
              <a:t>De voortzetting van het leven met een verminderd aanpassingsvermogen</a:t>
            </a:r>
          </a:p>
          <a:p>
            <a:r>
              <a:rPr lang="nl-NL" dirty="0"/>
              <a:t>De oudere patiënt her</a:t>
            </a:r>
            <a:r>
              <a:rPr lang="nl-NL" dirty="0" smtClean="0"/>
              <a:t>stelt minder snel dan een jongere patiënt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52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nl-NL" sz="2800" b="1" dirty="0" smtClean="0">
                <a:solidFill>
                  <a:srgbClr val="51565B"/>
                </a:solidFill>
                <a:effectLst/>
                <a:latin typeface="Arial"/>
                <a:ea typeface="ＭＳ 明朝"/>
                <a:cs typeface="Times New Roman"/>
              </a:rPr>
              <a:t/>
            </a:r>
            <a:br>
              <a:rPr lang="nl-NL" sz="2800" b="1" dirty="0" smtClean="0">
                <a:solidFill>
                  <a:srgbClr val="51565B"/>
                </a:solidFill>
                <a:effectLst/>
                <a:latin typeface="Arial"/>
                <a:ea typeface="ＭＳ 明朝"/>
                <a:cs typeface="Times New Roman"/>
              </a:rPr>
            </a:br>
            <a:r>
              <a:rPr lang="nl-NL" sz="2800" b="1" dirty="0" smtClean="0">
                <a:solidFill>
                  <a:srgbClr val="51565B"/>
                </a:solidFill>
                <a:effectLst/>
                <a:latin typeface="Arial"/>
                <a:ea typeface="ＭＳ 明朝"/>
                <a:cs typeface="Times New Roman"/>
              </a:rPr>
              <a:t>Factoren die het sterftepercentage na operatie  bij de hond verhogen:</a:t>
            </a:r>
            <a:r>
              <a:rPr lang="nl-NL" sz="2800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nl-NL" sz="2800" dirty="0" smtClean="0">
                <a:effectLst/>
                <a:latin typeface="Cambria"/>
                <a:ea typeface="ＭＳ 明朝"/>
                <a:cs typeface="Times New Roman"/>
              </a:rPr>
            </a:br>
            <a:endParaRPr lang="nl-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1600200"/>
            <a:ext cx="8452469" cy="4525963"/>
          </a:xfrm>
        </p:spPr>
        <p:txBody>
          <a:bodyPr>
            <a:normAutofit fontScale="92500" lnSpcReduction="20000"/>
          </a:bodyPr>
          <a:lstStyle/>
          <a:p>
            <a:pPr lvl="0" fontAlgn="base">
              <a:tabLst>
                <a:tab pos="457200" algn="l"/>
              </a:tabLst>
            </a:pPr>
            <a:r>
              <a:rPr lang="nl-NL" dirty="0"/>
              <a:t>Dieren met hogere ASA status</a:t>
            </a:r>
          </a:p>
          <a:p>
            <a:pPr lvl="0" fontAlgn="base">
              <a:tabLst>
                <a:tab pos="457200" algn="l"/>
              </a:tabLst>
            </a:pPr>
            <a:r>
              <a:rPr lang="nl-NL" dirty="0"/>
              <a:t>Mate van spoed: hoe meer spoed, hoe minder tijd voor grondig pre-anesthetisch onderzoek en stabilisatie van de patiënt</a:t>
            </a:r>
          </a:p>
          <a:p>
            <a:pPr lvl="0" fontAlgn="base">
              <a:tabLst>
                <a:tab pos="457200" algn="l"/>
              </a:tabLst>
            </a:pPr>
            <a:r>
              <a:rPr lang="nl-NL" dirty="0"/>
              <a:t>Extreme leeftijd (heel jong of heel oud hoger risico)</a:t>
            </a:r>
          </a:p>
          <a:p>
            <a:pPr lvl="0" fontAlgn="base">
              <a:tabLst>
                <a:tab pos="457200" algn="l"/>
              </a:tabLst>
            </a:pPr>
            <a:r>
              <a:rPr lang="nl-NL" dirty="0"/>
              <a:t>Laag lichaamsgewicht</a:t>
            </a:r>
          </a:p>
          <a:p>
            <a:pPr lvl="0" fontAlgn="base">
              <a:tabLst>
                <a:tab pos="457200" algn="l"/>
              </a:tabLst>
            </a:pPr>
            <a:r>
              <a:rPr lang="nl-NL" dirty="0"/>
              <a:t>Complexiteit en </a:t>
            </a:r>
            <a:r>
              <a:rPr lang="nl-NL" dirty="0" err="1"/>
              <a:t>invasiviteit</a:t>
            </a:r>
            <a:r>
              <a:rPr lang="nl-NL" dirty="0"/>
              <a:t> van de ingreep</a:t>
            </a:r>
          </a:p>
          <a:p>
            <a:pPr lvl="0" fontAlgn="base">
              <a:tabLst>
                <a:tab pos="457200" algn="l"/>
              </a:tabLst>
            </a:pPr>
            <a:r>
              <a:rPr lang="nl-NL" dirty="0"/>
              <a:t>Gebruik van inhalatieanesthesie alleen verhoogt het risico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325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b="1" dirty="0" smtClean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  <a:t/>
            </a:r>
            <a:br>
              <a:rPr lang="nl-NL" sz="2800" b="1" dirty="0" smtClean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</a:br>
            <a:r>
              <a:rPr lang="nl-NL" sz="2800" b="1" dirty="0" smtClean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  <a:t>Factoren </a:t>
            </a:r>
            <a:r>
              <a:rPr lang="nl-NL" sz="2800" b="1" dirty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  <a:t>die het mortaliteitspercentage bij de kat verhogen:</a:t>
            </a:r>
            <a:br>
              <a:rPr lang="nl-NL" sz="2800" b="1" dirty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</a:br>
            <a:endParaRPr lang="nl-NL" sz="2800" b="1" dirty="0">
              <a:solidFill>
                <a:srgbClr val="51565B"/>
              </a:solidFill>
              <a:latin typeface="Arial"/>
              <a:ea typeface="ＭＳ 明朝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nl-NL" dirty="0"/>
              <a:t>Risico bij kat in het algemeen hoger dan bij hond</a:t>
            </a:r>
          </a:p>
          <a:p>
            <a:pPr lvl="0" fontAlgn="base"/>
            <a:r>
              <a:rPr lang="nl-NL" dirty="0"/>
              <a:t>Ziekere dieren (hogere ASA status)</a:t>
            </a:r>
          </a:p>
          <a:p>
            <a:pPr lvl="0" fontAlgn="base"/>
            <a:r>
              <a:rPr lang="nl-NL" dirty="0"/>
              <a:t>Hogere leeftijd</a:t>
            </a:r>
          </a:p>
          <a:p>
            <a:pPr lvl="0" fontAlgn="base"/>
            <a:r>
              <a:rPr lang="nl-NL" dirty="0"/>
              <a:t>Kleinere afmeting (lager lichaamsgewicht)</a:t>
            </a:r>
          </a:p>
          <a:p>
            <a:pPr lvl="0" fontAlgn="base"/>
            <a:r>
              <a:rPr lang="nl-NL" dirty="0"/>
              <a:t>Intubatie *</a:t>
            </a:r>
          </a:p>
          <a:p>
            <a:pPr lvl="0" fontAlgn="base"/>
            <a:r>
              <a:rPr lang="nl-NL" dirty="0"/>
              <a:t>Vloeistoftherapie</a:t>
            </a:r>
            <a:r>
              <a:rPr lang="nl-NL" dirty="0" smtClean="0"/>
              <a:t>*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394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b="1" dirty="0" smtClean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  <a:t/>
            </a:r>
            <a:br>
              <a:rPr lang="nl-NL" sz="2800" b="1" dirty="0" smtClean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</a:br>
            <a:r>
              <a:rPr lang="nl-NL" sz="2800" b="1" dirty="0" smtClean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  <a:t>Waarom </a:t>
            </a:r>
            <a:r>
              <a:rPr lang="nl-NL" sz="2800" b="1" dirty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  <a:t>lopen geriatrische patiënten meer risico bij anesthesie?</a:t>
            </a:r>
            <a:br>
              <a:rPr lang="nl-NL" sz="2800" b="1" dirty="0">
                <a:solidFill>
                  <a:srgbClr val="51565B"/>
                </a:solidFill>
                <a:latin typeface="Arial"/>
                <a:ea typeface="ＭＳ 明朝"/>
                <a:cs typeface="Times New Roman"/>
              </a:rPr>
            </a:br>
            <a:endParaRPr lang="nl-NL" sz="2800" b="1" dirty="0">
              <a:solidFill>
                <a:srgbClr val="51565B"/>
              </a:solidFill>
              <a:latin typeface="Arial"/>
              <a:ea typeface="ＭＳ 明朝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Gelijktijdig voorkomende aandoeningen</a:t>
            </a:r>
          </a:p>
          <a:p>
            <a:r>
              <a:rPr lang="nl-NL" dirty="0" smtClean="0"/>
              <a:t>Verminderde reservecapaciteit orgaanfunctie</a:t>
            </a:r>
          </a:p>
          <a:p>
            <a:r>
              <a:rPr lang="nl-NL" dirty="0" smtClean="0"/>
              <a:t>Dus minder goed bestand tegen fysiologische stress zoals:</a:t>
            </a:r>
          </a:p>
          <a:p>
            <a:pPr lvl="1"/>
            <a:r>
              <a:rPr lang="nl-NL" dirty="0" smtClean="0"/>
              <a:t>Hypotensie</a:t>
            </a:r>
          </a:p>
          <a:p>
            <a:pPr lvl="1"/>
            <a:r>
              <a:rPr lang="nl-NL" dirty="0" smtClean="0"/>
              <a:t>Bloedverlies</a:t>
            </a:r>
          </a:p>
          <a:p>
            <a:pPr lvl="1"/>
            <a:r>
              <a:rPr lang="nl-NL" dirty="0" smtClean="0"/>
              <a:t>Verminderde respiratoire capaciteit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86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Fysiologie oudere dier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Met gevolgen voor anesthesie: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Afname lichaamsgewicht</a:t>
            </a:r>
          </a:p>
          <a:p>
            <a:r>
              <a:rPr lang="nl-NL" dirty="0" smtClean="0"/>
              <a:t>Afname spiermassa</a:t>
            </a:r>
          </a:p>
          <a:p>
            <a:r>
              <a:rPr lang="nl-NL" dirty="0" smtClean="0"/>
              <a:t>Hoger risico op hypothermie</a:t>
            </a:r>
          </a:p>
          <a:p>
            <a:r>
              <a:rPr lang="nl-NL" dirty="0" smtClean="0"/>
              <a:t>Afname van de hoeveelheid lichaamsvocht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14249" cy="639762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De klinische gevolgen hiervan zijn: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nl-NL" dirty="0"/>
              <a:t>minder voorspelbaar effect van de anesthetica</a:t>
            </a:r>
          </a:p>
          <a:p>
            <a:pPr lvl="0" fontAlgn="base"/>
            <a:r>
              <a:rPr lang="nl-NL" dirty="0"/>
              <a:t>gebruik </a:t>
            </a:r>
            <a:r>
              <a:rPr lang="nl-NL" dirty="0" smtClean="0"/>
              <a:t>daarom waar </a:t>
            </a:r>
            <a:r>
              <a:rPr lang="nl-NL" dirty="0"/>
              <a:t>mogelijk een kortwerkend middel</a:t>
            </a:r>
          </a:p>
          <a:p>
            <a:pPr lvl="0" fontAlgn="base"/>
            <a:r>
              <a:rPr lang="nl-NL" dirty="0"/>
              <a:t>dien middelen langzaam toe en op effect</a:t>
            </a:r>
          </a:p>
          <a:p>
            <a:pPr lvl="0" fontAlgn="base"/>
            <a:r>
              <a:rPr lang="nl-NL" dirty="0"/>
              <a:t>bereken de dosering bij voorkeur op basis van het ‘</a:t>
            </a:r>
            <a:r>
              <a:rPr lang="nl-NL" dirty="0" err="1"/>
              <a:t>lean</a:t>
            </a:r>
            <a:r>
              <a:rPr lang="nl-NL" dirty="0"/>
              <a:t> body </a:t>
            </a:r>
            <a:r>
              <a:rPr lang="nl-NL" dirty="0" err="1"/>
              <a:t>weight</a:t>
            </a:r>
            <a:r>
              <a:rPr lang="nl-NL" dirty="0"/>
              <a:t>’, dus de </a:t>
            </a:r>
            <a:r>
              <a:rPr lang="nl-NL" dirty="0" smtClean="0"/>
              <a:t>spiermassa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96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Nog meer gevolgen voor: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Centrale zenuwstelsel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fontAlgn="base"/>
            <a:endParaRPr lang="nl-NL" dirty="0" smtClean="0"/>
          </a:p>
          <a:p>
            <a:pPr lvl="0" fontAlgn="base"/>
            <a:endParaRPr lang="nl-NL" dirty="0"/>
          </a:p>
          <a:p>
            <a:pPr lvl="0" fontAlgn="base"/>
            <a:r>
              <a:rPr lang="nl-NL" dirty="0" smtClean="0"/>
              <a:t>Afname </a:t>
            </a:r>
            <a:r>
              <a:rPr lang="nl-NL" dirty="0"/>
              <a:t>hersengewicht</a:t>
            </a:r>
          </a:p>
          <a:p>
            <a:pPr lvl="0" fontAlgn="base"/>
            <a:r>
              <a:rPr lang="nl-NL" dirty="0"/>
              <a:t>Minder neurotransmitters</a:t>
            </a:r>
          </a:p>
          <a:p>
            <a:r>
              <a:rPr lang="nl-NL" dirty="0"/>
              <a:t>Verminderde cognitieve functie</a:t>
            </a:r>
            <a:r>
              <a:rPr lang="nl-NL" dirty="0" smtClean="0">
                <a:effectLst/>
              </a:rPr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Cardiovasculaire systeem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nl-NL" dirty="0"/>
              <a:t>Verminderde hartreservefunctie</a:t>
            </a:r>
          </a:p>
          <a:p>
            <a:pPr lvl="0" fontAlgn="base"/>
            <a:r>
              <a:rPr lang="nl-NL" dirty="0"/>
              <a:t>Compensatie minder in geval van afname van bloeddruk of hypotensie </a:t>
            </a:r>
            <a:r>
              <a:rPr lang="nl-NL" dirty="0" err="1"/>
              <a:t>agv</a:t>
            </a:r>
            <a:r>
              <a:rPr lang="nl-NL" dirty="0"/>
              <a:t> bloedverlies tijdens chirurgie.</a:t>
            </a:r>
          </a:p>
          <a:p>
            <a:pPr lvl="0" fontAlgn="base"/>
            <a:r>
              <a:rPr lang="nl-NL" dirty="0"/>
              <a:t>De anesthesie en chirurgie hebben op zichzelf ook een negatief effect op het cardiovasculair systeem</a:t>
            </a:r>
          </a:p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29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Oudere dieren hebben: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1229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Een lagere bloeddruk dan volwassen dieren</a:t>
            </a:r>
          </a:p>
          <a:p>
            <a:pPr lvl="0" fontAlgn="base"/>
            <a:r>
              <a:rPr lang="nl-NL" dirty="0"/>
              <a:t>een verminderde </a:t>
            </a:r>
            <a:r>
              <a:rPr lang="nl-NL" dirty="0" err="1"/>
              <a:t>cardiac</a:t>
            </a:r>
            <a:r>
              <a:rPr lang="nl-NL" dirty="0"/>
              <a:t> output in vergelijking met volwassen dieren</a:t>
            </a:r>
          </a:p>
          <a:p>
            <a:pPr lvl="0" fontAlgn="base"/>
            <a:r>
              <a:rPr lang="nl-NL" dirty="0"/>
              <a:t>(licht) verhoogde hartfrequentie en circulatietijd dan volwassen dieren: minder flexibel om bloeddruk te behouden</a:t>
            </a:r>
          </a:p>
          <a:p>
            <a:pPr lvl="0" fontAlgn="base"/>
            <a:r>
              <a:rPr lang="nl-NL" dirty="0"/>
              <a:t>veranderingen in het geleidingssysteem: elektrische geleidingssysteem van het hart is minder flexibel, verhoogde kans op </a:t>
            </a:r>
            <a:r>
              <a:rPr lang="nl-NL" dirty="0" smtClean="0"/>
              <a:t>aritmie</a:t>
            </a:r>
          </a:p>
          <a:p>
            <a:pPr lvl="0" fontAlgn="base"/>
            <a:r>
              <a:rPr lang="nl-NL" dirty="0" smtClean="0"/>
              <a:t>Grotere kans op hartspierziekte of klepgebreken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18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Gevolgen voor het respiratoire systeem: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longweefsel wordt minder elastisch</a:t>
            </a:r>
            <a:r>
              <a:rPr lang="nl-NL" dirty="0" smtClean="0">
                <a:effectLst/>
              </a:rPr>
              <a:t> </a:t>
            </a:r>
          </a:p>
          <a:p>
            <a:r>
              <a:rPr lang="nl-NL" dirty="0"/>
              <a:t>Ook de diffusiecapaciteit van het longweefsel is verminderd </a:t>
            </a:r>
            <a:endParaRPr lang="nl-NL" dirty="0" smtClean="0"/>
          </a:p>
          <a:p>
            <a:pPr lvl="0"/>
            <a:r>
              <a:rPr lang="nl-NL" dirty="0"/>
              <a:t>De thoraxholte is stijver geworden, minder elastisch</a:t>
            </a:r>
          </a:p>
          <a:p>
            <a:r>
              <a:rPr lang="nl-NL" dirty="0"/>
              <a:t>De ademhalingsspieren zijn minder sterk </a:t>
            </a:r>
            <a:endParaRPr lang="nl-NL" dirty="0" smtClean="0"/>
          </a:p>
          <a:p>
            <a:r>
              <a:rPr lang="nl-NL" dirty="0" smtClean="0"/>
              <a:t>Conclusie: meer risico op hypoxie en hypercapnie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DGW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55833-6319-CB4A-8608-BC5FD4A91EF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99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1DC786DE24794EA6A9AA91DAEF059A" ma:contentTypeVersion="" ma:contentTypeDescription="Een nieuw document maken." ma:contentTypeScope="" ma:versionID="dd40db9039a8637bbe1f9a5effe737b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d2a6fdfcb71de048e140027f1bc31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FB9738-B56B-4DD7-9C46-646D464C9F7C}"/>
</file>

<file path=customXml/itemProps2.xml><?xml version="1.0" encoding="utf-8"?>
<ds:datastoreItem xmlns:ds="http://schemas.openxmlformats.org/officeDocument/2006/customXml" ds:itemID="{BD9909BE-C56C-469E-AE34-7DF88D064678}"/>
</file>

<file path=customXml/itemProps3.xml><?xml version="1.0" encoding="utf-8"?>
<ds:datastoreItem xmlns:ds="http://schemas.openxmlformats.org/officeDocument/2006/customXml" ds:itemID="{15BC3B62-28E5-486D-908F-22450F63D316}"/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804</Words>
  <Application>Microsoft Macintosh PowerPoint</Application>
  <PresentationFormat>Diavoorstelling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Anesthesie bij het oudere dier</vt:lpstr>
      <vt:lpstr>introductie</vt:lpstr>
      <vt:lpstr> Factoren die het sterftepercentage na operatie  bij de hond verhogen: </vt:lpstr>
      <vt:lpstr> Factoren die het mortaliteitspercentage bij de kat verhogen: </vt:lpstr>
      <vt:lpstr> Waarom lopen geriatrische patiënten meer risico bij anesthesie? </vt:lpstr>
      <vt:lpstr>Fysiologie oudere dier</vt:lpstr>
      <vt:lpstr>Nog meer gevolgen voor:</vt:lpstr>
      <vt:lpstr>Oudere dieren hebben:</vt:lpstr>
      <vt:lpstr>Gevolgen voor het respiratoire systeem:</vt:lpstr>
      <vt:lpstr>Gevolgen op de nierfunctie:</vt:lpstr>
      <vt:lpstr>Leverfunctie en oudere dieren:</vt:lpstr>
      <vt:lpstr>Preanesthetisch</vt:lpstr>
      <vt:lpstr>NSAID’s en anesthesie</vt:lpstr>
      <vt:lpstr>Voor een succesvolle anesthesie bij oudere dieren:</vt:lpstr>
      <vt:lpstr>Bouw anesthesie strategisch op:</vt:lpstr>
      <vt:lpstr>Tijdens en na operatie belangrijk om hypothermie te voorkomen:</vt:lpstr>
      <vt:lpstr>Recovery aanraders:</vt:lpstr>
      <vt:lpstr>Na de operatie:</vt:lpstr>
      <vt:lpstr>opdracht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Anesthesie bij het oudere dier</dc:title>
  <dc:creator>Huub Hessel</dc:creator>
  <cp:lastModifiedBy>Huub Hessel</cp:lastModifiedBy>
  <cp:revision>11</cp:revision>
  <dcterms:created xsi:type="dcterms:W3CDTF">2014-03-24T19:47:26Z</dcterms:created>
  <dcterms:modified xsi:type="dcterms:W3CDTF">2014-03-25T08:06:38Z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0x0101004F1DC786DE24794EA6A9AA91DAEF059A</vt:lpwstr>
  </property>
</Properties>
</file>